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72" r:id="rId5"/>
    <p:sldId id="258" r:id="rId6"/>
    <p:sldId id="261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F61746-A620-4328-94CF-9525EF598A5F}" type="doc">
      <dgm:prSet loTypeId="urn:microsoft.com/office/officeart/2005/8/layout/matrix3" loCatId="matrix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3311D74A-81FB-4EB6-B534-78611591004C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mtClean="0"/>
            <a:t>Pembangunan dapat meningkatkan kerentanan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/>
        </a:p>
      </dgm:t>
    </dgm:pt>
    <dgm:pt modelId="{E779068B-7458-4273-9D54-263B9D7FE4E2}" type="parTrans" cxnId="{E93597E7-CB8C-44FF-AD13-3FED4BE1D5F8}">
      <dgm:prSet/>
      <dgm:spPr/>
      <dgm:t>
        <a:bodyPr/>
        <a:lstStyle/>
        <a:p>
          <a:endParaRPr lang="en-US"/>
        </a:p>
      </dgm:t>
    </dgm:pt>
    <dgm:pt modelId="{2DCAD7C4-7822-4A76-9D1A-D75F1BA6262C}" type="sibTrans" cxnId="{E93597E7-CB8C-44FF-AD13-3FED4BE1D5F8}">
      <dgm:prSet/>
      <dgm:spPr/>
      <dgm:t>
        <a:bodyPr/>
        <a:lstStyle/>
        <a:p>
          <a:endParaRPr lang="en-US"/>
        </a:p>
      </dgm:t>
    </dgm:pt>
    <dgm:pt modelId="{D28CB0C6-78D3-40C2-BF88-440DB3CBDF89}">
      <dgm:prSet phldrT="[Text]" phldr="1"/>
      <dgm:spPr/>
      <dgm:t>
        <a:bodyPr/>
        <a:lstStyle/>
        <a:p>
          <a:endParaRPr lang="en-US"/>
        </a:p>
      </dgm:t>
    </dgm:pt>
    <dgm:pt modelId="{B8E441FD-2A4B-4F64-9392-594CC8705773}" type="parTrans" cxnId="{EE4FB292-5E38-4B78-BF54-62F18B1E90CF}">
      <dgm:prSet/>
      <dgm:spPr/>
      <dgm:t>
        <a:bodyPr/>
        <a:lstStyle/>
        <a:p>
          <a:endParaRPr lang="en-US"/>
        </a:p>
      </dgm:t>
    </dgm:pt>
    <dgm:pt modelId="{C2E67E14-4C28-4845-96A6-D2CE8C262B8E}" type="sibTrans" cxnId="{EE4FB292-5E38-4B78-BF54-62F18B1E90CF}">
      <dgm:prSet/>
      <dgm:spPr/>
      <dgm:t>
        <a:bodyPr/>
        <a:lstStyle/>
        <a:p>
          <a:endParaRPr lang="en-US"/>
        </a:p>
      </dgm:t>
    </dgm:pt>
    <dgm:pt modelId="{4477D266-0375-40F6-AAAF-3FE92BD159EA}">
      <dgm:prSet phldrT="[Text]" phldr="1"/>
      <dgm:spPr/>
      <dgm:t>
        <a:bodyPr/>
        <a:lstStyle/>
        <a:p>
          <a:endParaRPr lang="en-US"/>
        </a:p>
      </dgm:t>
    </dgm:pt>
    <dgm:pt modelId="{62576266-008A-4DA1-9071-DB5085D4022C}" type="parTrans" cxnId="{2571A58B-B222-42BA-AF26-E709C0A4CD80}">
      <dgm:prSet/>
      <dgm:spPr/>
      <dgm:t>
        <a:bodyPr/>
        <a:lstStyle/>
        <a:p>
          <a:endParaRPr lang="en-US"/>
        </a:p>
      </dgm:t>
    </dgm:pt>
    <dgm:pt modelId="{185B2AD0-266F-498B-8D93-B527A4A43CCA}" type="sibTrans" cxnId="{2571A58B-B222-42BA-AF26-E709C0A4CD80}">
      <dgm:prSet/>
      <dgm:spPr/>
      <dgm:t>
        <a:bodyPr/>
        <a:lstStyle/>
        <a:p>
          <a:endParaRPr lang="en-US"/>
        </a:p>
      </dgm:t>
    </dgm:pt>
    <dgm:pt modelId="{B35C76EC-AA49-49D2-A660-AB8F72E1669D}">
      <dgm:prSet phldrT="[Text]" phldr="1"/>
      <dgm:spPr/>
      <dgm:t>
        <a:bodyPr/>
        <a:lstStyle/>
        <a:p>
          <a:endParaRPr lang="en-US"/>
        </a:p>
      </dgm:t>
    </dgm:pt>
    <dgm:pt modelId="{EB4332F8-B39C-46A1-A165-65BC10F31F5B}" type="parTrans" cxnId="{0ACF1455-EEEC-482C-9A97-E5A846C3226B}">
      <dgm:prSet/>
      <dgm:spPr/>
      <dgm:t>
        <a:bodyPr/>
        <a:lstStyle/>
        <a:p>
          <a:endParaRPr lang="en-US"/>
        </a:p>
      </dgm:t>
    </dgm:pt>
    <dgm:pt modelId="{F93C347D-A044-4AA2-8B09-A009AAC66EE9}" type="sibTrans" cxnId="{0ACF1455-EEEC-482C-9A97-E5A846C3226B}">
      <dgm:prSet/>
      <dgm:spPr/>
      <dgm:t>
        <a:bodyPr/>
        <a:lstStyle/>
        <a:p>
          <a:endParaRPr lang="en-US"/>
        </a:p>
      </dgm:t>
    </dgm:pt>
    <dgm:pt modelId="{7EBA91A5-E5D9-4C77-A8E1-4965355A44C3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mtClean="0"/>
            <a:t>Pembangunan dapat mengurangi  kerentanan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mtClean="0"/>
        </a:p>
      </dgm:t>
    </dgm:pt>
    <dgm:pt modelId="{54AB6C55-0B2F-47E4-B63B-FDF7CF5A19CC}" type="parTrans" cxnId="{1A0F9A52-AE94-4A24-8098-39E6F6EBBD7A}">
      <dgm:prSet/>
      <dgm:spPr/>
      <dgm:t>
        <a:bodyPr/>
        <a:lstStyle/>
        <a:p>
          <a:endParaRPr lang="en-US"/>
        </a:p>
      </dgm:t>
    </dgm:pt>
    <dgm:pt modelId="{58C5F38F-C729-4D50-929C-DC84DBA78728}" type="sibTrans" cxnId="{1A0F9A52-AE94-4A24-8098-39E6F6EBBD7A}">
      <dgm:prSet/>
      <dgm:spPr/>
      <dgm:t>
        <a:bodyPr/>
        <a:lstStyle/>
        <a:p>
          <a:endParaRPr lang="en-US"/>
        </a:p>
      </dgm:t>
    </dgm:pt>
    <dgm:pt modelId="{DB427BD0-3295-40DE-91AB-8F5D4EBA5099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mtClean="0"/>
            <a:t>Bencana dapat memundurkan Pembangunan</a:t>
          </a:r>
        </a:p>
        <a:p>
          <a:pPr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mtClean="0"/>
        </a:p>
      </dgm:t>
    </dgm:pt>
    <dgm:pt modelId="{09CBD5A1-843D-49D3-840C-8AB48BAA9917}" type="parTrans" cxnId="{A8B746DD-6B75-48B4-9B92-5E28CC3AC93B}">
      <dgm:prSet/>
      <dgm:spPr/>
      <dgm:t>
        <a:bodyPr/>
        <a:lstStyle/>
        <a:p>
          <a:endParaRPr lang="en-US"/>
        </a:p>
      </dgm:t>
    </dgm:pt>
    <dgm:pt modelId="{3EC0D56D-E594-48E8-B6F0-A30097192E93}" type="sibTrans" cxnId="{A8B746DD-6B75-48B4-9B92-5E28CC3AC93B}">
      <dgm:prSet/>
      <dgm:spPr/>
      <dgm:t>
        <a:bodyPr/>
        <a:lstStyle/>
        <a:p>
          <a:endParaRPr lang="en-US"/>
        </a:p>
      </dgm:t>
    </dgm:pt>
    <dgm:pt modelId="{7C70E536-9834-457D-8576-F336B72A7E21}">
      <dgm:prSet/>
      <dgm:spPr/>
      <dgm:t>
        <a:bodyPr/>
        <a:lstStyle/>
        <a:p>
          <a:r>
            <a:rPr lang="en-US" smtClean="0"/>
            <a:t>Bencana dapat memberikan peluang Pembangunan</a:t>
          </a:r>
          <a:endParaRPr lang="en-US"/>
        </a:p>
      </dgm:t>
    </dgm:pt>
    <dgm:pt modelId="{A115754C-FCBF-4AA0-89D3-CFA4C66D68D9}" type="parTrans" cxnId="{4AA00086-7210-4ED1-9340-AE97EECEE90C}">
      <dgm:prSet/>
      <dgm:spPr/>
      <dgm:t>
        <a:bodyPr/>
        <a:lstStyle/>
        <a:p>
          <a:endParaRPr lang="en-US"/>
        </a:p>
      </dgm:t>
    </dgm:pt>
    <dgm:pt modelId="{A39B982F-E888-4381-AC6E-A2889140D02B}" type="sibTrans" cxnId="{4AA00086-7210-4ED1-9340-AE97EECEE90C}">
      <dgm:prSet/>
      <dgm:spPr/>
      <dgm:t>
        <a:bodyPr/>
        <a:lstStyle/>
        <a:p>
          <a:endParaRPr lang="en-US"/>
        </a:p>
      </dgm:t>
    </dgm:pt>
    <dgm:pt modelId="{05E4C101-0B45-4990-A035-28837E2337F4}">
      <dgm:prSet/>
      <dgm:spPr/>
      <dgm:t>
        <a:bodyPr/>
        <a:lstStyle/>
        <a:p>
          <a:endParaRPr lang="en-US"/>
        </a:p>
      </dgm:t>
    </dgm:pt>
    <dgm:pt modelId="{AA123A86-6D1B-40FE-8ED7-2DEF9C099513}" type="parTrans" cxnId="{79B67562-B51E-4EFF-AF51-AF909F7697FC}">
      <dgm:prSet/>
      <dgm:spPr/>
      <dgm:t>
        <a:bodyPr/>
        <a:lstStyle/>
        <a:p>
          <a:endParaRPr lang="en-US"/>
        </a:p>
      </dgm:t>
    </dgm:pt>
    <dgm:pt modelId="{0BBD6D77-DD97-4B5F-B275-B09E25B9895F}" type="sibTrans" cxnId="{79B67562-B51E-4EFF-AF51-AF909F7697FC}">
      <dgm:prSet/>
      <dgm:spPr/>
      <dgm:t>
        <a:bodyPr/>
        <a:lstStyle/>
        <a:p>
          <a:endParaRPr lang="en-US"/>
        </a:p>
      </dgm:t>
    </dgm:pt>
    <dgm:pt modelId="{352EE4A6-ED89-4FEA-9C12-CC63D737571E}" type="pres">
      <dgm:prSet presAssocID="{E7F61746-A620-4328-94CF-9525EF598A5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56BC62-2EE5-4C5D-B6A6-49E7107B0B73}" type="pres">
      <dgm:prSet presAssocID="{E7F61746-A620-4328-94CF-9525EF598A5F}" presName="diamond" presStyleLbl="bgShp" presStyleIdx="0" presStyleCnt="1"/>
      <dgm:spPr/>
    </dgm:pt>
    <dgm:pt modelId="{02582E19-E8D3-4FBC-85D2-791892574361}" type="pres">
      <dgm:prSet presAssocID="{E7F61746-A620-4328-94CF-9525EF598A5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09D9D2-8BD9-4E4B-9140-0AB152AE34AA}" type="pres">
      <dgm:prSet presAssocID="{E7F61746-A620-4328-94CF-9525EF598A5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4951C-681F-42A3-A56C-03B708849016}" type="pres">
      <dgm:prSet presAssocID="{E7F61746-A620-4328-94CF-9525EF598A5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349BC6-E518-4F90-9648-08354A9B9CF0}" type="pres">
      <dgm:prSet presAssocID="{E7F61746-A620-4328-94CF-9525EF598A5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916733-049A-4760-9263-9E6D72229A56}" type="presOf" srcId="{7EBA91A5-E5D9-4C77-A8E1-4965355A44C3}" destId="{9D09D9D2-8BD9-4E4B-9140-0AB152AE34AA}" srcOrd="0" destOrd="0" presId="urn:microsoft.com/office/officeart/2005/8/layout/matrix3"/>
    <dgm:cxn modelId="{F3ADC50A-6D5F-4C6F-BC1E-F60E1670183B}" type="presOf" srcId="{3311D74A-81FB-4EB6-B534-78611591004C}" destId="{02582E19-E8D3-4FBC-85D2-791892574361}" srcOrd="0" destOrd="0" presId="urn:microsoft.com/office/officeart/2005/8/layout/matrix3"/>
    <dgm:cxn modelId="{1A0F9A52-AE94-4A24-8098-39E6F6EBBD7A}" srcId="{E7F61746-A620-4328-94CF-9525EF598A5F}" destId="{7EBA91A5-E5D9-4C77-A8E1-4965355A44C3}" srcOrd="1" destOrd="0" parTransId="{54AB6C55-0B2F-47E4-B63B-FDF7CF5A19CC}" sibTransId="{58C5F38F-C729-4D50-929C-DC84DBA78728}"/>
    <dgm:cxn modelId="{A8B746DD-6B75-48B4-9B92-5E28CC3AC93B}" srcId="{E7F61746-A620-4328-94CF-9525EF598A5F}" destId="{DB427BD0-3295-40DE-91AB-8F5D4EBA5099}" srcOrd="2" destOrd="0" parTransId="{09CBD5A1-843D-49D3-840C-8AB48BAA9917}" sibTransId="{3EC0D56D-E594-48E8-B6F0-A30097192E93}"/>
    <dgm:cxn modelId="{2571A58B-B222-42BA-AF26-E709C0A4CD80}" srcId="{E7F61746-A620-4328-94CF-9525EF598A5F}" destId="{4477D266-0375-40F6-AAAF-3FE92BD159EA}" srcOrd="6" destOrd="0" parTransId="{62576266-008A-4DA1-9071-DB5085D4022C}" sibTransId="{185B2AD0-266F-498B-8D93-B527A4A43CCA}"/>
    <dgm:cxn modelId="{ECA74068-03BE-4D95-8727-5A050069CA0F}" type="presOf" srcId="{E7F61746-A620-4328-94CF-9525EF598A5F}" destId="{352EE4A6-ED89-4FEA-9C12-CC63D737571E}" srcOrd="0" destOrd="0" presId="urn:microsoft.com/office/officeart/2005/8/layout/matrix3"/>
    <dgm:cxn modelId="{E93597E7-CB8C-44FF-AD13-3FED4BE1D5F8}" srcId="{E7F61746-A620-4328-94CF-9525EF598A5F}" destId="{3311D74A-81FB-4EB6-B534-78611591004C}" srcOrd="0" destOrd="0" parTransId="{E779068B-7458-4273-9D54-263B9D7FE4E2}" sibTransId="{2DCAD7C4-7822-4A76-9D1A-D75F1BA6262C}"/>
    <dgm:cxn modelId="{988F4B24-EDF4-4B30-A909-E80CA3E15C7F}" type="presOf" srcId="{DB427BD0-3295-40DE-91AB-8F5D4EBA5099}" destId="{E214951C-681F-42A3-A56C-03B708849016}" srcOrd="0" destOrd="0" presId="urn:microsoft.com/office/officeart/2005/8/layout/matrix3"/>
    <dgm:cxn modelId="{79B67562-B51E-4EFF-AF51-AF909F7697FC}" srcId="{E7F61746-A620-4328-94CF-9525EF598A5F}" destId="{05E4C101-0B45-4990-A035-28837E2337F4}" srcOrd="4" destOrd="0" parTransId="{AA123A86-6D1B-40FE-8ED7-2DEF9C099513}" sibTransId="{0BBD6D77-DD97-4B5F-B275-B09E25B9895F}"/>
    <dgm:cxn modelId="{EE4FB292-5E38-4B78-BF54-62F18B1E90CF}" srcId="{E7F61746-A620-4328-94CF-9525EF598A5F}" destId="{D28CB0C6-78D3-40C2-BF88-440DB3CBDF89}" srcOrd="5" destOrd="0" parTransId="{B8E441FD-2A4B-4F64-9392-594CC8705773}" sibTransId="{C2E67E14-4C28-4845-96A6-D2CE8C262B8E}"/>
    <dgm:cxn modelId="{4AA00086-7210-4ED1-9340-AE97EECEE90C}" srcId="{E7F61746-A620-4328-94CF-9525EF598A5F}" destId="{7C70E536-9834-457D-8576-F336B72A7E21}" srcOrd="3" destOrd="0" parTransId="{A115754C-FCBF-4AA0-89D3-CFA4C66D68D9}" sibTransId="{A39B982F-E888-4381-AC6E-A2889140D02B}"/>
    <dgm:cxn modelId="{9BDB37F4-86A8-4431-8F1D-3E1DA1A6A7CB}" type="presOf" srcId="{7C70E536-9834-457D-8576-F336B72A7E21}" destId="{DA349BC6-E518-4F90-9648-08354A9B9CF0}" srcOrd="0" destOrd="0" presId="urn:microsoft.com/office/officeart/2005/8/layout/matrix3"/>
    <dgm:cxn modelId="{0ACF1455-EEEC-482C-9A97-E5A846C3226B}" srcId="{E7F61746-A620-4328-94CF-9525EF598A5F}" destId="{B35C76EC-AA49-49D2-A660-AB8F72E1669D}" srcOrd="7" destOrd="0" parTransId="{EB4332F8-B39C-46A1-A165-65BC10F31F5B}" sibTransId="{F93C347D-A044-4AA2-8B09-A009AAC66EE9}"/>
    <dgm:cxn modelId="{BF0CA4A8-A3B7-46EF-B686-AEA22A32BB52}" type="presParOf" srcId="{352EE4A6-ED89-4FEA-9C12-CC63D737571E}" destId="{3D56BC62-2EE5-4C5D-B6A6-49E7107B0B73}" srcOrd="0" destOrd="0" presId="urn:microsoft.com/office/officeart/2005/8/layout/matrix3"/>
    <dgm:cxn modelId="{EC9AA935-4236-41D3-B9AD-0829FF223F1B}" type="presParOf" srcId="{352EE4A6-ED89-4FEA-9C12-CC63D737571E}" destId="{02582E19-E8D3-4FBC-85D2-791892574361}" srcOrd="1" destOrd="0" presId="urn:microsoft.com/office/officeart/2005/8/layout/matrix3"/>
    <dgm:cxn modelId="{F1702C6F-A573-445C-9A95-6B42059ACC39}" type="presParOf" srcId="{352EE4A6-ED89-4FEA-9C12-CC63D737571E}" destId="{9D09D9D2-8BD9-4E4B-9140-0AB152AE34AA}" srcOrd="2" destOrd="0" presId="urn:microsoft.com/office/officeart/2005/8/layout/matrix3"/>
    <dgm:cxn modelId="{2AA4B0BC-07FB-4D5B-8D61-CA6033B100A7}" type="presParOf" srcId="{352EE4A6-ED89-4FEA-9C12-CC63D737571E}" destId="{E214951C-681F-42A3-A56C-03B708849016}" srcOrd="3" destOrd="0" presId="urn:microsoft.com/office/officeart/2005/8/layout/matrix3"/>
    <dgm:cxn modelId="{112C8F9B-F66E-4932-AD32-D20A70E4A3B5}" type="presParOf" srcId="{352EE4A6-ED89-4FEA-9C12-CC63D737571E}" destId="{DA349BC6-E518-4F90-9648-08354A9B9CF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6BC62-2EE5-4C5D-B6A6-49E7107B0B73}">
      <dsp:nvSpPr>
        <dsp:cNvPr id="0" name=""/>
        <dsp:cNvSpPr/>
      </dsp:nvSpPr>
      <dsp:spPr>
        <a:xfrm>
          <a:off x="1943099" y="0"/>
          <a:ext cx="4343400" cy="4343400"/>
        </a:xfrm>
        <a:prstGeom prst="diamond">
          <a:avLst/>
        </a:prstGeom>
        <a:gradFill rotWithShape="0">
          <a:gsLst>
            <a:gs pos="0">
              <a:schemeClr val="dk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2582E19-E8D3-4FBC-85D2-791892574361}">
      <dsp:nvSpPr>
        <dsp:cNvPr id="0" name=""/>
        <dsp:cNvSpPr/>
      </dsp:nvSpPr>
      <dsp:spPr>
        <a:xfrm>
          <a:off x="2355722" y="412623"/>
          <a:ext cx="1693926" cy="169392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smtClean="0"/>
            <a:t>Pembangunan dapat meningkatkan kerentanan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438413" y="495314"/>
        <a:ext cx="1528544" cy="1528544"/>
      </dsp:txXfrm>
    </dsp:sp>
    <dsp:sp modelId="{9D09D9D2-8BD9-4E4B-9140-0AB152AE34AA}">
      <dsp:nvSpPr>
        <dsp:cNvPr id="0" name=""/>
        <dsp:cNvSpPr/>
      </dsp:nvSpPr>
      <dsp:spPr>
        <a:xfrm>
          <a:off x="4179951" y="412623"/>
          <a:ext cx="1693926" cy="169392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smtClean="0"/>
            <a:t>Pembangunan dapat mengurangi  kerentanan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smtClean="0"/>
        </a:p>
      </dsp:txBody>
      <dsp:txXfrm>
        <a:off x="4262642" y="495314"/>
        <a:ext cx="1528544" cy="1528544"/>
      </dsp:txXfrm>
    </dsp:sp>
    <dsp:sp modelId="{E214951C-681F-42A3-A56C-03B708849016}">
      <dsp:nvSpPr>
        <dsp:cNvPr id="0" name=""/>
        <dsp:cNvSpPr/>
      </dsp:nvSpPr>
      <dsp:spPr>
        <a:xfrm>
          <a:off x="2355722" y="2236851"/>
          <a:ext cx="1693926" cy="169392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smtClean="0"/>
            <a:t>Bencana dapat memundurkan Pembangunan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smtClean="0"/>
        </a:p>
      </dsp:txBody>
      <dsp:txXfrm>
        <a:off x="2438413" y="2319542"/>
        <a:ext cx="1528544" cy="1528544"/>
      </dsp:txXfrm>
    </dsp:sp>
    <dsp:sp modelId="{DA349BC6-E518-4F90-9648-08354A9B9CF0}">
      <dsp:nvSpPr>
        <dsp:cNvPr id="0" name=""/>
        <dsp:cNvSpPr/>
      </dsp:nvSpPr>
      <dsp:spPr>
        <a:xfrm>
          <a:off x="4179951" y="2236851"/>
          <a:ext cx="1693926" cy="169392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Bencana dapat memberikan peluang Pembangunan</a:t>
          </a:r>
          <a:endParaRPr lang="en-US" sz="1800" kern="1200"/>
        </a:p>
      </dsp:txBody>
      <dsp:txXfrm>
        <a:off x="4262642" y="2319542"/>
        <a:ext cx="1528544" cy="1528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0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9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7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4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8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4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2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6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C6084-4A34-4A5D-A680-854C559C60E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87494-E244-4E19-8A11-B2DF443C7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8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Penanggulangan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-</a:t>
            </a:r>
            <a:br>
              <a:rPr lang="en-US" dirty="0" smtClean="0"/>
            </a:b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</a:t>
            </a:r>
            <a:r>
              <a:rPr lang="id-ID" dirty="0" smtClean="0"/>
              <a:t>Komunitas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smtClean="0"/>
              <a:t>Tim Forum Pegurangan RisikoBencana kabupaten Gunungkidul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26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Rencana Aksi Komunitas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Rencana </a:t>
            </a:r>
            <a:r>
              <a:rPr lang="id-ID" b="1"/>
              <a:t>kegiatan</a:t>
            </a:r>
            <a:r>
              <a:rPr lang="id-ID"/>
              <a:t> </a:t>
            </a:r>
            <a:r>
              <a:rPr lang="en-US"/>
              <a:t>komunitas </a:t>
            </a:r>
            <a:r>
              <a:rPr lang="id-ID" smtClean="0"/>
              <a:t>untuk </a:t>
            </a:r>
            <a:r>
              <a:rPr lang="id-ID"/>
              <a:t>mengelola pengurangan </a:t>
            </a:r>
            <a:r>
              <a:rPr lang="en-US"/>
              <a:t>risiko bencana sekaligus sebagai </a:t>
            </a:r>
            <a:r>
              <a:rPr lang="en-US" b="1"/>
              <a:t>pedoman</a:t>
            </a:r>
            <a:r>
              <a:rPr lang="en-US"/>
              <a:t> pihak yang berkepentingan dalam melakukan </a:t>
            </a:r>
            <a:r>
              <a:rPr lang="id-ID"/>
              <a:t>rencana penanggulangan bencana</a:t>
            </a:r>
            <a:r>
              <a:rPr lang="en-US" smtClean="0"/>
              <a:t>.</a:t>
            </a:r>
          </a:p>
          <a:p>
            <a:r>
              <a:rPr lang="en-US" smtClean="0"/>
              <a:t>RAK </a:t>
            </a:r>
            <a:r>
              <a:rPr lang="en-US"/>
              <a:t>tersebut </a:t>
            </a:r>
            <a:r>
              <a:rPr lang="id-ID"/>
              <a:t>merupakan turunan dari Bab III yang memuat Prioritas Program</a:t>
            </a:r>
            <a:r>
              <a:rPr lang="en-US"/>
              <a:t> dimana ruang lingkupnya memuat upaya-upaya / pilihan </a:t>
            </a:r>
            <a:r>
              <a:rPr lang="en-US" b="1"/>
              <a:t>tindakan</a:t>
            </a:r>
            <a:r>
              <a:rPr lang="en-US"/>
              <a:t> pengurangan risiko bencana (pencegahan, mitigasi, dan kesiapsiagaan).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35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Bagaimana Proses Penyusunan?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mtClean="0"/>
              <a:t>Kaji Profil-Peta Risiko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Identifikasi kebutuhan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Penyusunan prioritas Program PB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Penyusunan Rencana Kegiatan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Penyusunan Rencana Monev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Penyusunan Rencana Tindak Lanjut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17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Identifikasi Kebutuhan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750936"/>
              </p:ext>
            </p:extLst>
          </p:nvPr>
        </p:nvGraphicFramePr>
        <p:xfrm>
          <a:off x="539553" y="1700808"/>
          <a:ext cx="7632847" cy="3134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3"/>
                <a:gridCol w="3127222"/>
                <a:gridCol w="3929562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No.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Kapasitas Yang dimiliki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Kebutuhan Penanggulangan Bencana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249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36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36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36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053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Prioritas Program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08153"/>
              </p:ext>
            </p:extLst>
          </p:nvPr>
        </p:nvGraphicFramePr>
        <p:xfrm>
          <a:off x="611560" y="1340768"/>
          <a:ext cx="8208912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599"/>
                <a:gridCol w="1835805"/>
                <a:gridCol w="2409661"/>
                <a:gridCol w="2329339"/>
                <a:gridCol w="1124508"/>
              </a:tblGrid>
              <a:tr h="59972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Program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Target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Pelaksana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Anggaran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9724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424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424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424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424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05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i-FI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543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Rencana Aksi/Rencana Kegiatan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763010"/>
              </p:ext>
            </p:extLst>
          </p:nvPr>
        </p:nvGraphicFramePr>
        <p:xfrm>
          <a:off x="683568" y="1556792"/>
          <a:ext cx="7776865" cy="3783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449"/>
                <a:gridCol w="1048034"/>
                <a:gridCol w="989853"/>
                <a:gridCol w="989853"/>
                <a:gridCol w="989078"/>
                <a:gridCol w="989853"/>
                <a:gridCol w="989853"/>
                <a:gridCol w="1314892"/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Kegiatan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Target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Lokasi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Waktu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Jumlah Dana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Sumber Pendanaan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Pelaksana/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Koordinasi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8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4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 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"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4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 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"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4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 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"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276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Monitoring dan Evaluasi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963073"/>
              </p:ext>
            </p:extLst>
          </p:nvPr>
        </p:nvGraphicFramePr>
        <p:xfrm>
          <a:off x="611561" y="1484783"/>
          <a:ext cx="8280918" cy="3863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919"/>
                <a:gridCol w="1173907"/>
                <a:gridCol w="1190023"/>
                <a:gridCol w="1184651"/>
                <a:gridCol w="1190919"/>
                <a:gridCol w="1138089"/>
                <a:gridCol w="1212410"/>
              </a:tblGrid>
              <a:tr h="36004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Kegiatan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Sasaran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Indikator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Realisasi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Sumber Daya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Keterangan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Anggaran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Lain - lain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91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167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Tindak Lanjut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528911"/>
              </p:ext>
            </p:extLst>
          </p:nvPr>
        </p:nvGraphicFramePr>
        <p:xfrm>
          <a:off x="539552" y="1484784"/>
          <a:ext cx="8064895" cy="40324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5777"/>
                <a:gridCol w="1058604"/>
                <a:gridCol w="2005777"/>
                <a:gridCol w="1044676"/>
                <a:gridCol w="1950061"/>
              </a:tblGrid>
              <a:tr h="348803">
                <a:tc row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Kegiatan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Indikator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Sumber Daya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Keterangan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6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Penanggung Jawab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Waktu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2547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82547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82547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20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dan Hasil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en-US" smtClean="0"/>
              <a:t>Mengidentifikasi kemungkinan aktivitas-aktivitas pengelolaan risiko bencana di masyarakat</a:t>
            </a:r>
          </a:p>
          <a:p>
            <a:r>
              <a:rPr lang="sv-SE" smtClean="0"/>
              <a:t>Menyajikan data sumber daya di masyarakat dan pelaku PB untuk pelaksanaan aktivitas-aktivitas PRB dengan data terpilah dan kelompok rentan</a:t>
            </a:r>
          </a:p>
          <a:p>
            <a:r>
              <a:rPr lang="en-US" smtClean="0"/>
              <a:t>Menyusun RPB termasuk rencana aksi komunitas untuk pengelolaan risiko bencana dengan memperhatiakan kebutuhan kelompok rentan</a:t>
            </a:r>
          </a:p>
          <a:p>
            <a:r>
              <a:rPr lang="en-US" smtClean="0"/>
              <a:t>Menyusun rencana pelaksanaan RAK yang selaras dengan perencanaan pembangunan desa/kelurahan dengan Menggunakan matrik perencanaan kegiatan sesuai dengan Permendagri 66/2007 tentang perencanaan desa, Permendagri 34/2007 tentang perencanaan kelurahan</a:t>
            </a:r>
          </a:p>
          <a:p>
            <a:r>
              <a:rPr lang="en-US" smtClean="0"/>
              <a:t>Menuliskan hasil perencanaan dalam kerangka acuan kegiatan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2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Apa itu RPB?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Dokumen </a:t>
            </a:r>
            <a:r>
              <a:rPr lang="en-US"/>
              <a:t>resmi yang memuat data dan informasi tentang risiko bencana yang ada pada suatu desa/kelurahan dalam waktu tertentu dan rencana pemerintah serta para pemangku kepentingan terkait setempat untuk mengurangi risiko bencana tersebut melalui program-program dan kegiatan pembangunan fisik maupun non-fisik</a:t>
            </a:r>
          </a:p>
        </p:txBody>
      </p:sp>
    </p:spTree>
    <p:extLst>
      <p:ext uri="{BB962C8B-B14F-4D97-AF65-F5344CB8AC3E}">
        <p14:creationId xmlns:p14="http://schemas.microsoft.com/office/powerpoint/2010/main" val="423733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Ruang Lingkup</a:t>
            </a:r>
            <a:br>
              <a:rPr lang="en-US" smtClean="0"/>
            </a:br>
            <a:r>
              <a:rPr lang="en-US" smtClean="0"/>
              <a:t>(PP 21 / 2008)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mtClean="0"/>
              <a:t>Pengenalan dan Pengkajian Ancaman Bencana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Pemahaman tentang kerentanan masyarakat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Analisis kemungkinan dampak bencana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Pilihan tindakan pengurangan risiko bencana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Penentuan mekanisme kesiapan dan penanggulangan dampak bencana, dan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Alokasi tugas, kewenangan, dan sumber daya yang tersedia 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2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Isi RPB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RPB desa/kelurahan mengandung </a:t>
            </a:r>
            <a:r>
              <a:rPr lang="en-US" smtClean="0"/>
              <a:t>strategi</a:t>
            </a:r>
            <a:r>
              <a:rPr lang="en-US"/>
              <a:t>, kebijakan dan langkah-langkah teknis-administratif yang dibutuhkan untuk mewujudkan kesiapsiagaan terhadap bencana, kapasitas tanggap yang memadai, dan upaya-upaya mitigasi yang efektif</a:t>
            </a:r>
            <a:r>
              <a:rPr lang="en-US" smtClean="0"/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3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609600"/>
          </a:xfrm>
        </p:spPr>
        <p:txBody>
          <a:bodyPr>
            <a:normAutofit/>
          </a:bodyPr>
          <a:lstStyle/>
          <a:p>
            <a:r>
              <a:rPr lang="en-US" sz="3200" smtClean="0"/>
              <a:t>Kuadran Pembangunan dan Bencana</a:t>
            </a:r>
            <a:endParaRPr lang="en-US" sz="32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3276600" y="762000"/>
            <a:ext cx="2438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PEMBANGUNAN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5410200"/>
            <a:ext cx="2286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BENCANA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0" y="2971800"/>
            <a:ext cx="38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smtClean="0">
                <a:solidFill>
                  <a:schemeClr val="tx1"/>
                </a:solidFill>
              </a:rPr>
              <a:t>-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81800" y="3048000"/>
            <a:ext cx="381000" cy="362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</a:rPr>
              <a:t>+</a:t>
            </a:r>
            <a:endParaRPr 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4490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D56BC62-2EE5-4C5D-B6A6-49E7107B0B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3D56BC62-2EE5-4C5D-B6A6-49E7107B0B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3D56BC62-2EE5-4C5D-B6A6-49E7107B0B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582E19-E8D3-4FBC-85D2-791892574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02582E19-E8D3-4FBC-85D2-791892574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02582E19-E8D3-4FBC-85D2-7918925743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09D9D2-8BD9-4E4B-9140-0AB152AE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9D09D9D2-8BD9-4E4B-9140-0AB152AE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9D09D9D2-8BD9-4E4B-9140-0AB152AE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14951C-681F-42A3-A56C-03B7088490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E214951C-681F-42A3-A56C-03B7088490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E214951C-681F-42A3-A56C-03B7088490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349BC6-E518-4F90-9648-08354A9B9C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DA349BC6-E518-4F90-9648-08354A9B9C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DA349BC6-E518-4F90-9648-08354A9B9C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Posisi RPB dan RPJM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Disusun berdasarkan Profil Risiko</a:t>
            </a:r>
          </a:p>
          <a:p>
            <a:r>
              <a:rPr lang="en-US" smtClean="0"/>
              <a:t>RPB menjadi bagian terpadu dengan RPJM</a:t>
            </a:r>
          </a:p>
          <a:p>
            <a:r>
              <a:rPr lang="en-US" smtClean="0"/>
              <a:t>RPB </a:t>
            </a:r>
            <a:r>
              <a:rPr lang="en-US"/>
              <a:t>menjadi acuan bagi desa dalam menyusun program pembangunan yang terkait dengan penanggulangan bencana desa melalui proses</a:t>
            </a:r>
            <a:r>
              <a:rPr lang="id-ID"/>
              <a:t> perencanaan pembangunan ditingkat desa/</a:t>
            </a:r>
            <a:r>
              <a:rPr lang="en-GB"/>
              <a:t>k</a:t>
            </a:r>
            <a:r>
              <a:rPr lang="id-ID"/>
              <a:t>elurahan. </a:t>
            </a:r>
            <a:endParaRPr lang="en-US" smtClean="0"/>
          </a:p>
          <a:p>
            <a:r>
              <a:rPr lang="en-US" smtClean="0"/>
              <a:t>RPB menjadi arah dalam melakukan pengarusutamaan program pembangunan pemerintah desa dan lembaga-lembaga serta organisasi-organisasi desa.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54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629275" y="1901627"/>
            <a:ext cx="3009586" cy="391702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88705" y="1901627"/>
            <a:ext cx="4865687" cy="387436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id-ID" sz="2000">
              <a:solidFill>
                <a:srgbClr val="060606"/>
              </a:solidFill>
              <a:latin typeface="Copperplate Gothic Bold" pitchFamily="34" charset="0"/>
              <a:cs typeface="Times New Roman" pitchFamily="18" charset="0"/>
            </a:endParaRPr>
          </a:p>
        </p:txBody>
      </p:sp>
      <p:cxnSp>
        <p:nvCxnSpPr>
          <p:cNvPr id="7" name="AutoShape 31"/>
          <p:cNvCxnSpPr>
            <a:cxnSpLocks noChangeShapeType="1"/>
          </p:cNvCxnSpPr>
          <p:nvPr/>
        </p:nvCxnSpPr>
        <p:spPr bwMode="auto">
          <a:xfrm flipV="1">
            <a:off x="2602485" y="3860138"/>
            <a:ext cx="716505" cy="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08272" y="2348880"/>
            <a:ext cx="1106488" cy="609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 b="1">
                <a:solidFill>
                  <a:srgbClr val="060606"/>
                </a:solidFill>
                <a:latin typeface="Copperplate Gothic Bold" pitchFamily="34" charset="0"/>
                <a:cs typeface="Times New Roman" pitchFamily="18" charset="0"/>
              </a:rPr>
              <a:t>RPJM </a:t>
            </a:r>
            <a:r>
              <a:rPr lang="en-US" sz="1600" b="1" smtClean="0">
                <a:solidFill>
                  <a:srgbClr val="060606"/>
                </a:solidFill>
                <a:latin typeface="Copperplate Gothic Bold" pitchFamily="34" charset="0"/>
                <a:cs typeface="Times New Roman" pitchFamily="18" charset="0"/>
              </a:rPr>
              <a:t>Desa</a:t>
            </a:r>
            <a:endParaRPr lang="en-US" sz="2400" b="1">
              <a:solidFill>
                <a:srgbClr val="060606"/>
              </a:solidFill>
              <a:latin typeface="Copperplate Gothic Bold" pitchFamily="34" charset="0"/>
              <a:cs typeface="Times New Roman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168490" y="2363904"/>
            <a:ext cx="1069975" cy="609600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1600" b="1">
                <a:solidFill>
                  <a:srgbClr val="060606"/>
                </a:solidFill>
                <a:latin typeface="Copperplate Gothic Bold" pitchFamily="34" charset="0"/>
                <a:cs typeface="Times New Roman" pitchFamily="18" charset="0"/>
              </a:rPr>
              <a:t>RKP </a:t>
            </a:r>
            <a:r>
              <a:rPr lang="en-US" sz="1600" b="1" smtClean="0">
                <a:solidFill>
                  <a:srgbClr val="060606"/>
                </a:solidFill>
                <a:latin typeface="Copperplate Gothic Bold" pitchFamily="34" charset="0"/>
                <a:cs typeface="Times New Roman" pitchFamily="18" charset="0"/>
              </a:rPr>
              <a:t>Desa</a:t>
            </a:r>
            <a:endParaRPr lang="en-US" sz="2400" b="1">
              <a:solidFill>
                <a:srgbClr val="060606"/>
              </a:solidFill>
              <a:latin typeface="Copperplate Gothic Bold" pitchFamily="34" charset="0"/>
              <a:cs typeface="Times New Roman" pitchFamily="18" charset="0"/>
            </a:endParaRPr>
          </a:p>
        </p:txBody>
      </p:sp>
      <p:cxnSp>
        <p:nvCxnSpPr>
          <p:cNvPr id="14" name="AutoShape 21"/>
          <p:cNvCxnSpPr>
            <a:cxnSpLocks noChangeShapeType="1"/>
            <a:stCxn id="10" idx="3"/>
            <a:endCxn id="12" idx="1"/>
          </p:cNvCxnSpPr>
          <p:nvPr/>
        </p:nvCxnSpPr>
        <p:spPr bwMode="auto">
          <a:xfrm>
            <a:off x="1914760" y="2653680"/>
            <a:ext cx="1253730" cy="15024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5" name="AutoShape 30"/>
          <p:cNvCxnSpPr>
            <a:cxnSpLocks noChangeShapeType="1"/>
            <a:stCxn id="12" idx="3"/>
            <a:endCxn id="16" idx="1"/>
          </p:cNvCxnSpPr>
          <p:nvPr/>
        </p:nvCxnSpPr>
        <p:spPr bwMode="auto">
          <a:xfrm>
            <a:off x="4238465" y="2668704"/>
            <a:ext cx="139081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6" name="Text Box 33"/>
          <p:cNvSpPr txBox="1">
            <a:spLocks noChangeArrowheads="1"/>
          </p:cNvSpPr>
          <p:nvPr/>
        </p:nvSpPr>
        <p:spPr bwMode="auto">
          <a:xfrm>
            <a:off x="5629275" y="2363904"/>
            <a:ext cx="1120775" cy="60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ts val="600"/>
              </a:spcBef>
            </a:pPr>
            <a:r>
              <a:rPr lang="en-US" sz="1600">
                <a:solidFill>
                  <a:srgbClr val="060606"/>
                </a:solidFill>
                <a:latin typeface="Copperplate Gothic Bold" pitchFamily="34" charset="0"/>
                <a:cs typeface="Times New Roman" pitchFamily="18" charset="0"/>
              </a:rPr>
              <a:t>RAPBD</a:t>
            </a:r>
            <a:endParaRPr lang="en-US" sz="2400">
              <a:solidFill>
                <a:srgbClr val="060606"/>
              </a:solidFill>
              <a:latin typeface="Copperplate Gothic Bold" pitchFamily="34" charset="0"/>
              <a:cs typeface="Times New Roman" pitchFamily="18" charset="0"/>
            </a:endParaRP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7559985" y="2363904"/>
            <a:ext cx="941387" cy="60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ts val="600"/>
              </a:spcBef>
            </a:pPr>
            <a:r>
              <a:rPr lang="en-US" sz="1600">
                <a:solidFill>
                  <a:srgbClr val="060606"/>
                </a:solidFill>
                <a:latin typeface="Copperplate Gothic Bold" pitchFamily="34" charset="0"/>
                <a:cs typeface="Times New Roman" pitchFamily="18" charset="0"/>
              </a:rPr>
              <a:t>APBD</a:t>
            </a:r>
            <a:endParaRPr lang="en-US" sz="2400">
              <a:solidFill>
                <a:srgbClr val="060606"/>
              </a:solidFill>
              <a:latin typeface="Copperplate Gothic Bold" pitchFamily="34" charset="0"/>
              <a:cs typeface="Times New Roman" pitchFamily="18" charset="0"/>
            </a:endParaRPr>
          </a:p>
        </p:txBody>
      </p:sp>
      <p:sp>
        <p:nvSpPr>
          <p:cNvPr id="18" name="Text Box 54"/>
          <p:cNvSpPr txBox="1">
            <a:spLocks noChangeArrowheads="1"/>
          </p:cNvSpPr>
          <p:nvPr/>
        </p:nvSpPr>
        <p:spPr bwMode="auto">
          <a:xfrm>
            <a:off x="1840485" y="3650587"/>
            <a:ext cx="762000" cy="533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85000"/>
              </a:lnSpc>
            </a:pPr>
            <a:r>
              <a:rPr lang="en-US" sz="1600" b="1" smtClean="0">
                <a:solidFill>
                  <a:srgbClr val="FFFF00"/>
                </a:solidFill>
                <a:latin typeface="Copperplate Gothic Bold" pitchFamily="34" charset="0"/>
                <a:cs typeface="Times New Roman" pitchFamily="18" charset="0"/>
              </a:rPr>
              <a:t>RPB Desa</a:t>
            </a:r>
            <a:endParaRPr lang="en-US" sz="2400" b="1">
              <a:solidFill>
                <a:srgbClr val="FFFF00"/>
              </a:solidFill>
              <a:latin typeface="Copperplate Gothic Bold" pitchFamily="34" charset="0"/>
              <a:cs typeface="Times New Roman" pitchFamily="18" charset="0"/>
            </a:endParaRPr>
          </a:p>
        </p:txBody>
      </p:sp>
      <p:sp>
        <p:nvSpPr>
          <p:cNvPr id="49" name="Text Box 54"/>
          <p:cNvSpPr txBox="1">
            <a:spLocks noChangeArrowheads="1"/>
          </p:cNvSpPr>
          <p:nvPr/>
        </p:nvSpPr>
        <p:spPr bwMode="auto">
          <a:xfrm>
            <a:off x="3318989" y="3501008"/>
            <a:ext cx="919475" cy="73859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85000"/>
              </a:lnSpc>
            </a:pPr>
            <a:r>
              <a:rPr lang="en-US" sz="1600" b="1" smtClean="0">
                <a:solidFill>
                  <a:srgbClr val="FFFF00"/>
                </a:solidFill>
                <a:latin typeface="Copperplate Gothic Bold" pitchFamily="34" charset="0"/>
                <a:cs typeface="Times New Roman" pitchFamily="18" charset="0"/>
              </a:rPr>
              <a:t>RAK PRB Desa</a:t>
            </a:r>
            <a:endParaRPr lang="en-US" sz="2400" b="1">
              <a:solidFill>
                <a:srgbClr val="FFFF00"/>
              </a:solidFill>
              <a:latin typeface="Copperplate Gothic Bold" pitchFamily="34" charset="0"/>
              <a:cs typeface="Times New Roman" pitchFamily="18" charset="0"/>
            </a:endParaRPr>
          </a:p>
        </p:txBody>
      </p:sp>
      <p:cxnSp>
        <p:nvCxnSpPr>
          <p:cNvPr id="58" name="Elbow Connector 57"/>
          <p:cNvCxnSpPr/>
          <p:nvPr/>
        </p:nvCxnSpPr>
        <p:spPr>
          <a:xfrm rot="16200000" flipV="1">
            <a:off x="1078168" y="3154968"/>
            <a:ext cx="943784" cy="580855"/>
          </a:xfrm>
          <a:prstGeom prst="bentConnector3">
            <a:avLst>
              <a:gd name="adj1" fmla="val 3119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12" idx="2"/>
          </p:cNvCxnSpPr>
          <p:nvPr/>
        </p:nvCxnSpPr>
        <p:spPr>
          <a:xfrm flipV="1">
            <a:off x="3703477" y="2973504"/>
            <a:ext cx="1" cy="471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AutoShape 31"/>
          <p:cNvCxnSpPr>
            <a:cxnSpLocks noChangeShapeType="1"/>
          </p:cNvCxnSpPr>
          <p:nvPr/>
        </p:nvCxnSpPr>
        <p:spPr bwMode="auto">
          <a:xfrm flipV="1">
            <a:off x="6876256" y="2653679"/>
            <a:ext cx="493105" cy="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98689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Kerangka RPB-RAK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i="1"/>
              <a:t>Bab I </a:t>
            </a:r>
            <a:r>
              <a:rPr lang="en-GB" i="1"/>
              <a:t>	G</a:t>
            </a:r>
            <a:r>
              <a:rPr lang="id-ID" i="1"/>
              <a:t>ambaran wilayah, profil desa, sejarah kebencanaan, </a:t>
            </a:r>
            <a:endParaRPr lang="en-US"/>
          </a:p>
          <a:p>
            <a:r>
              <a:rPr lang="id-ID" i="1"/>
              <a:t>Bab II</a:t>
            </a:r>
            <a:r>
              <a:rPr lang="en-GB" i="1"/>
              <a:t>	</a:t>
            </a:r>
            <a:r>
              <a:rPr lang="id-ID" i="1"/>
              <a:t>Penilaian Risiko Bencana, </a:t>
            </a:r>
            <a:endParaRPr lang="en-US"/>
          </a:p>
          <a:p>
            <a:r>
              <a:rPr lang="id-ID" i="1"/>
              <a:t>Bab III</a:t>
            </a:r>
            <a:r>
              <a:rPr lang="en-GB" i="1"/>
              <a:t>	</a:t>
            </a:r>
            <a:r>
              <a:rPr lang="id-ID" i="1"/>
              <a:t>Prioritas Program</a:t>
            </a:r>
            <a:endParaRPr lang="en-US"/>
          </a:p>
          <a:p>
            <a:r>
              <a:rPr lang="id-ID" i="1"/>
              <a:t>Bab IV </a:t>
            </a:r>
            <a:r>
              <a:rPr lang="en-GB" i="1"/>
              <a:t>	</a:t>
            </a:r>
            <a:r>
              <a:rPr lang="id-ID" i="1"/>
              <a:t>Rencana Aksi Desa/Kelurahan  (dalam kurun waktu 1 (satu) tahun) yang dibuat untuk periode lima (5) tahun, Pagu Indikatif Anggaran </a:t>
            </a:r>
            <a:r>
              <a:rPr lang="id-ID" i="1" smtClean="0"/>
              <a:t>(Permendagri </a:t>
            </a:r>
            <a:r>
              <a:rPr lang="id-ID" i="1"/>
              <a:t>no </a:t>
            </a:r>
            <a:r>
              <a:rPr lang="en-US" i="1" smtClean="0"/>
              <a:t>114</a:t>
            </a:r>
            <a:r>
              <a:rPr lang="id-ID" i="1" smtClean="0"/>
              <a:t> </a:t>
            </a:r>
            <a:r>
              <a:rPr lang="id-ID" i="1"/>
              <a:t>tahun </a:t>
            </a:r>
            <a:r>
              <a:rPr lang="id-ID" i="1" smtClean="0"/>
              <a:t>20</a:t>
            </a:r>
            <a:r>
              <a:rPr lang="en-US" i="1" smtClean="0"/>
              <a:t>14</a:t>
            </a:r>
            <a:r>
              <a:rPr lang="id-ID" i="1" smtClean="0"/>
              <a:t>) </a:t>
            </a:r>
            <a:endParaRPr lang="en-US"/>
          </a:p>
          <a:p>
            <a:r>
              <a:rPr lang="id-ID" i="1"/>
              <a:t>Bab V </a:t>
            </a:r>
            <a:r>
              <a:rPr lang="en-GB" i="1"/>
              <a:t>	</a:t>
            </a:r>
            <a:r>
              <a:rPr lang="id-ID" i="1"/>
              <a:t>Monitoring dan Evaluasi </a:t>
            </a:r>
            <a:endParaRPr lang="en-US"/>
          </a:p>
          <a:p>
            <a:r>
              <a:rPr lang="id-ID" i="1"/>
              <a:t>Bab VI </a:t>
            </a:r>
            <a:r>
              <a:rPr lang="en-GB" i="1"/>
              <a:t>	</a:t>
            </a:r>
            <a:r>
              <a:rPr lang="id-ID" i="1"/>
              <a:t>Penutup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55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454</Words>
  <Application>Microsoft Office PowerPoint</Application>
  <PresentationFormat>On-screen Show (4:3)</PresentationFormat>
  <Paragraphs>204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Rencana Penanggulangan Bencana- Rencana Aksi Komunitas</vt:lpstr>
      <vt:lpstr>Tujuan dan Hasil</vt:lpstr>
      <vt:lpstr>Apa itu RPB?</vt:lpstr>
      <vt:lpstr>Ruang Lingkup (PP 21 / 2008)</vt:lpstr>
      <vt:lpstr>Isi RPB</vt:lpstr>
      <vt:lpstr>Kuadran Pembangunan dan Bencana</vt:lpstr>
      <vt:lpstr>Posisi RPB dan RPJM</vt:lpstr>
      <vt:lpstr>PowerPoint Presentation</vt:lpstr>
      <vt:lpstr>Kerangka RPB-RAK</vt:lpstr>
      <vt:lpstr>Rencana Aksi Komunitas </vt:lpstr>
      <vt:lpstr>Bagaimana Proses Penyusunan?</vt:lpstr>
      <vt:lpstr>Identifikasi Kebutuhan</vt:lpstr>
      <vt:lpstr>Prioritas Program</vt:lpstr>
      <vt:lpstr>Rencana Aksi/Rencana Kegiatan</vt:lpstr>
      <vt:lpstr>Monitoring dan Evaluasi</vt:lpstr>
      <vt:lpstr>Tindak Lanjut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Penanggulangan Bencana- Rencana Aksi Masyarakat</dc:title>
  <dc:creator>UTW</dc:creator>
  <cp:lastModifiedBy>ASUS</cp:lastModifiedBy>
  <cp:revision>12</cp:revision>
  <dcterms:created xsi:type="dcterms:W3CDTF">2015-07-02T19:34:18Z</dcterms:created>
  <dcterms:modified xsi:type="dcterms:W3CDTF">2019-10-17T14:30:42Z</dcterms:modified>
</cp:coreProperties>
</file>